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media/image11.jpg" ContentType="image/jpeg"/>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1" r:id="rId2"/>
    <p:sldId id="270" r:id="rId3"/>
    <p:sldId id="268" r:id="rId4"/>
    <p:sldId id="269" r:id="rId5"/>
    <p:sldId id="283" r:id="rId6"/>
    <p:sldId id="271" r:id="rId7"/>
    <p:sldId id="272" r:id="rId8"/>
    <p:sldId id="273" r:id="rId9"/>
    <p:sldId id="287" r:id="rId10"/>
    <p:sldId id="274" r:id="rId11"/>
    <p:sldId id="275" r:id="rId12"/>
    <p:sldId id="276" r:id="rId13"/>
    <p:sldId id="277" r:id="rId14"/>
    <p:sldId id="278" r:id="rId15"/>
    <p:sldId id="279" r:id="rId16"/>
    <p:sldId id="280" r:id="rId17"/>
    <p:sldId id="281" r:id="rId18"/>
    <p:sldId id="262" r:id="rId19"/>
    <p:sldId id="263" r:id="rId20"/>
    <p:sldId id="264" r:id="rId21"/>
    <p:sldId id="286" r:id="rId22"/>
    <p:sldId id="284" r:id="rId23"/>
    <p:sldId id="265" r:id="rId24"/>
    <p:sldId id="282" r:id="rId25"/>
    <p:sldId id="266" r:id="rId26"/>
    <p:sldId id="267" r:id="rId27"/>
    <p:sldId id="285" r:id="rId28"/>
    <p:sldId id="289" r:id="rId29"/>
    <p:sldId id="288" r:id="rId30"/>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69" d="100"/>
          <a:sy n="69" d="100"/>
        </p:scale>
        <p:origin x="103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1.865"/>
    </inkml:context>
    <inkml:brush xml:id="br0">
      <inkml:brushProperty name="width" value="0.35" units="cm"/>
      <inkml:brushProperty name="height" value="0.35" units="cm"/>
      <inkml:brushProperty name="color" value="#FFFFFF"/>
    </inkml:brush>
  </inkml:definitions>
  <inkml:trace contextRef="#ctx0" brushRef="#br0">1773 68 24575,'83'64'0,"-62"-47"0,29 21 0,-35-28 0,-1 0 0,0 1 0,0 0 0,-2 1 0,22 25 0,-32-34 0,0-1 0,-1 1 0,1 0 0,-1-1 0,0 1 0,1 0 0,-1 0 0,-1 0 0,1 0 0,0 0 0,-1 0 0,1 0 0,-1 0 0,0 1 0,0-1 0,0 0 0,-1 0 0,1 0 0,-1 3 0,-1-1 0,0 0 0,0 0 0,-1 0 0,0 0 0,1 0 0,-2 0 0,1-1 0,0 0 0,-1 0 0,-4 4 0,-7 5 0,0-1 0,0-1 0,-1 0 0,-1-1 0,-20 8 0,-18 10 0,29-15 0,0 0 0,-1-1 0,-54 15 0,61-22 0,0 2 0,-23 10 0,28-11 0,0 0 0,-1 0 0,0-1 0,-26 4 0,-40 4 0,-133 40 0,188-46 0,-11 1 0,0-1 0,-71 2 0,-7 1 0,-7 1 0,-168-5 0,278-6 0,4 0 0,-1-1 0,1 0 0,0 0 0,-1-1 0,1 0 0,0-1 0,0 0 0,1-1 0,-1 0 0,1 0 0,-11-7 0,-16-6 0,27 14 0,-1-1 0,1 0 0,0-1 0,-9-7 0,-38-30 0,-71-41 0,121 80 0,1 0 0,0-1 0,0 0 0,1 1 0,-1-2 0,1 1 0,-1 0 0,1 0 0,1-1 0,-1 0 0,1 0 0,-1 0 0,2 0 0,-1 0 0,0 0 0,1 0 0,0 0 0,0-1 0,0-8 0,0 5 0,1-1 0,0 1 0,1 0 0,0 0 0,0-1 0,1 1 0,0 0 0,0 0 0,1 0 0,7-14 0,4 1 0,1 2 0,0 0 0,1 1 0,1 1 0,37-31 0,-8 7 0,-40 37 0,1 0 0,-1 0 0,1 1 0,1 0 0,-1 0 0,1 1 0,-1 0 0,1 0 0,15-3 0,-12 4 0,0-1 0,0-1 0,-1 0 0,15-8 0,-8 3 0,1 2 0,-1 0 0,1 1 0,0 0 0,38-5 0,-8 1 0,-4 3 0,1 2 0,-1 2 0,89 5 0,-38 1 0,-58-4 0,0 2 0,0 2 0,-1 2 0,1 0 0,70 23 0,-84-22 0,1 0 0,0-2 0,0-1 0,0-1 0,26 0 0,-18-1 0,64 9 0,-44-2 0,0-3 0,0-1 0,55-5 0,64 4 0,-167-3 0,0 1 0,1-1 0,-1 1 0,0-1 0,0 1 0,0 0 0,0 1 0,0-1 0,0 1 0,-1 0 0,1 0 0,0 0 0,-1 0 0,0 0 0,1 1 0,-1 0 0,0 0 0,5 6 0,-5-3 0,0-1 0,0 1 0,-1 0 0,0 0 0,0 0 0,0 1 0,-1-1 0,0 0 0,0 1 0,0-1 0,-1 10 0,-1-6 0,0-1 0,0 0 0,0 0 0,-1 0 0,0 0 0,-1 0 0,0 0 0,-1-1 0,1 1 0,-2-1 0,1 0 0,-1 0 0,0 0 0,-1-1 0,0 0 0,-11 11 0,-6 3 0,-2 0 0,0-2 0,-43 25 0,29-24 0,-1-2 0,0-1 0,-72 19 0,105-34 0,-180 43 0,125-37 0,0-3 0,-124-6 0,69-2 0,-253 3 0,364 0 0,0 0 0,0 0 0,0-1 0,0 0 0,0 0 0,1-1 0,-1 0 0,0 0 0,1 0 0,0 0 0,-1-1 0,1 0 0,0 0 0,-7-6 0,10 7 0,0 0 0,0-1 0,0 1 0,0-1 0,0 0 0,0 1 0,1-1 0,-1 0 0,1 0 0,0 0 0,0 0 0,0-1 0,0 1 0,0 0 0,1 0 0,0 0 0,-1-1 0,1 1 0,0 0 0,1 0 0,-1-1 0,1 1 0,-1 0 0,1 0 0,0 0 0,0 0 0,3-6 0,2-5 0,1 1 0,1 0 0,0 0 0,1 1 0,0 0 0,1 0 0,0 1 0,1 1 0,0-1 0,1 2 0,20-14 0,2 3 0,0 1 0,1 1 0,49-16 0,-54 24 0,0 1 0,1 2 0,0 1 0,59-4 0,131 11 0,-90 2 0,-101-3-1365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2.9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5/16/2025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31.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customXml" Target="../ink/ink13.xml"/><Relationship Id="rId11" Type="http://schemas.openxmlformats.org/officeDocument/2006/relationships/image" Target="../media/image30.png"/><Relationship Id="rId5" Type="http://schemas.openxmlformats.org/officeDocument/2006/relationships/image" Target="../media/image27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hyperlink" Target="https://app.powerbi.com/view?r=eyJrIjoiNDkyZjBmZjItYWEwZC00NDIyLWFiMWYtMjBkNjhlNTk2Yzg2IiwidCI6IjhmY2Y0Y2Q5LTJmZTQtNDU3MS04NDMxLWIxN2MzZjI5ZWZiMyJ9&amp;pageName=7495c27e99088e81bb64"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omar3lii/Pro-DEPI" TargetMode="External"/><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9.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1.jp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2.png"/><Relationship Id="rId4" Type="http://schemas.openxmlformats.org/officeDocument/2006/relationships/image" Target="../media/image90.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9.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8.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DEECF2-5250-A284-39C2-29BFBFD6B552}"/>
              </a:ext>
            </a:extLst>
          </p:cNvPr>
          <p:cNvSpPr txBox="1"/>
          <p:nvPr/>
        </p:nvSpPr>
        <p:spPr>
          <a:xfrm>
            <a:off x="3265448" y="152400"/>
            <a:ext cx="3832860" cy="646331"/>
          </a:xfrm>
          <a:prstGeom prst="rect">
            <a:avLst/>
          </a:prstGeom>
          <a:noFill/>
        </p:spPr>
        <p:txBody>
          <a:bodyPr wrap="square">
            <a:spAutoFit/>
          </a:bodyPr>
          <a:lstStyle/>
          <a:p>
            <a:pPr algn="ctr"/>
            <a:r>
              <a:rPr lang="en-US" sz="3600" b="1" i="0" dirty="0">
                <a:solidFill>
                  <a:srgbClr val="000000"/>
                </a:solidFill>
                <a:effectLst/>
              </a:rPr>
              <a:t>ERD </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pic>
        <p:nvPicPr>
          <p:cNvPr id="12" name="Picture 11" descr="A diagram of a train&#10;&#10;AI-generated content may be incorrect.">
            <a:extLst>
              <a:ext uri="{FF2B5EF4-FFF2-40B4-BE49-F238E27FC236}">
                <a16:creationId xmlns:a16="http://schemas.microsoft.com/office/drawing/2014/main" id="{04060724-654D-B14E-B85C-BE7F230C2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 y="1066800"/>
            <a:ext cx="10058400" cy="6705600"/>
          </a:xfrm>
          <a:prstGeom prst="rect">
            <a:avLst/>
          </a:prstGeom>
        </p:spPr>
      </p:pic>
    </p:spTree>
    <p:extLst>
      <p:ext uri="{BB962C8B-B14F-4D97-AF65-F5344CB8AC3E}">
        <p14:creationId xmlns:p14="http://schemas.microsoft.com/office/powerpoint/2010/main" val="45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2286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pic>
        <p:nvPicPr>
          <p:cNvPr id="4" name="Picture 3" descr="A screenshot of a computer">
            <a:extLst>
              <a:ext uri="{FF2B5EF4-FFF2-40B4-BE49-F238E27FC236}">
                <a16:creationId xmlns:a16="http://schemas.microsoft.com/office/drawing/2014/main" id="{8BA239FE-AE2F-525B-46E1-8D99624F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0058400" cy="6781800"/>
          </a:xfrm>
          <a:prstGeom prst="rect">
            <a:avLst/>
          </a:prstGeom>
        </p:spPr>
      </p:pic>
    </p:spTree>
    <p:extLst>
      <p:ext uri="{BB962C8B-B14F-4D97-AF65-F5344CB8AC3E}">
        <p14:creationId xmlns:p14="http://schemas.microsoft.com/office/powerpoint/2010/main" val="38401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a:t>
            </a:r>
            <a:r>
              <a:rPr lang="en-US" sz="2000" b="1" dirty="0" err="1">
                <a:solidFill>
                  <a:schemeClr val="tx1"/>
                </a:solidFill>
                <a:latin typeface="Consolas" panose="020B0609020204030204" pitchFamily="49" charset="0"/>
              </a:rPr>
              <a:t>whta</a:t>
            </a:r>
            <a:r>
              <a:rPr lang="en-US" sz="2000" b="1" dirty="0">
                <a:solidFill>
                  <a:schemeClr val="tx1"/>
                </a:solidFill>
                <a:latin typeface="Consolas" panose="020B0609020204030204" pitchFamily="49" charset="0"/>
              </a:rPr>
              <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BB4D1-0438-946D-6CDD-4FA9D4473DD9}"/>
              </a:ext>
            </a:extLst>
          </p:cNvPr>
          <p:cNvSpPr txBox="1"/>
          <p:nvPr/>
        </p:nvSpPr>
        <p:spPr>
          <a:xfrm>
            <a:off x="2590800" y="4045162"/>
            <a:ext cx="5029200" cy="1477328"/>
          </a:xfrm>
          <a:prstGeom prst="rect">
            <a:avLst/>
          </a:prstGeom>
          <a:noFill/>
        </p:spPr>
        <p:txBody>
          <a:bodyPr wrap="square">
            <a:spAutoFit/>
          </a:bodyPr>
          <a:lstStyle/>
          <a:p>
            <a:r>
              <a:rPr lang="en-US" dirty="0">
                <a:hlinkClick r:id="rId2"/>
              </a:rPr>
              <a:t>https://app.powerbi.com/view?r=eyJrIjoiNDkyZjBmZjItYWEwZC00NDIyLWFiMWYtMjBkNjhlNTk2Yzg2IiwidCI6IjhmY2Y0Y2Q5LTJmZTQtNDU3MS04NDMxLWIxN2MzZjI5ZWZiMyJ9&amp;pageName=7495c27e99088e81bb64</a:t>
            </a:r>
            <a:endParaRPr lang="en-US" dirty="0"/>
          </a:p>
        </p:txBody>
      </p:sp>
      <p:sp>
        <p:nvSpPr>
          <p:cNvPr id="7" name="TextBox 6">
            <a:extLst>
              <a:ext uri="{FF2B5EF4-FFF2-40B4-BE49-F238E27FC236}">
                <a16:creationId xmlns:a16="http://schemas.microsoft.com/office/drawing/2014/main" id="{01A31C11-736B-17EA-23A5-AD40812DB5D6}"/>
              </a:ext>
            </a:extLst>
          </p:cNvPr>
          <p:cNvSpPr txBox="1"/>
          <p:nvPr/>
        </p:nvSpPr>
        <p:spPr>
          <a:xfrm>
            <a:off x="2362200" y="2316540"/>
            <a:ext cx="6553200" cy="1569660"/>
          </a:xfrm>
          <a:prstGeom prst="rect">
            <a:avLst/>
          </a:prstGeom>
          <a:noFill/>
        </p:spPr>
        <p:txBody>
          <a:bodyPr wrap="square">
            <a:spAutoFit/>
          </a:bodyPr>
          <a:lstStyle/>
          <a:p>
            <a:r>
              <a:rPr lang="en-US" sz="3200" b="1" dirty="0"/>
              <a:t>You can view the interactive Power BI dashboard from the following link :</a:t>
            </a:r>
          </a:p>
        </p:txBody>
      </p:sp>
    </p:spTree>
    <p:extLst>
      <p:ext uri="{BB962C8B-B14F-4D97-AF65-F5344CB8AC3E}">
        <p14:creationId xmlns:p14="http://schemas.microsoft.com/office/powerpoint/2010/main" val="40786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cxnSp>
        <p:nvCxnSpPr>
          <p:cNvPr id="4" name="Straight Connector 3">
            <a:extLst>
              <a:ext uri="{FF2B5EF4-FFF2-40B4-BE49-F238E27FC236}">
                <a16:creationId xmlns:a16="http://schemas.microsoft.com/office/drawing/2014/main" id="{EDF653A1-635F-7163-56F6-2CD95DDFEC81}"/>
              </a:ext>
            </a:extLst>
          </p:cNvPr>
          <p:cNvCxnSpPr>
            <a:cxnSpLocks/>
          </p:cNvCxnSpPr>
          <p:nvPr/>
        </p:nvCxnSpPr>
        <p:spPr>
          <a:xfrm>
            <a:off x="762000" y="2057400"/>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0490161-1774-5647-32EF-669409DB9215}"/>
              </a:ext>
            </a:extLst>
          </p:cNvPr>
          <p:cNvSpPr/>
          <p:nvPr/>
        </p:nvSpPr>
        <p:spPr>
          <a:xfrm>
            <a:off x="1017223" y="194310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2FF9F2-9025-0380-EDF8-879F246A3555}"/>
              </a:ext>
            </a:extLst>
          </p:cNvPr>
          <p:cNvSpPr/>
          <p:nvPr/>
        </p:nvSpPr>
        <p:spPr>
          <a:xfrm>
            <a:off x="2699083" y="193342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15BC5F-E8FE-F3CC-FAA0-03ED54500221}"/>
              </a:ext>
            </a:extLst>
          </p:cNvPr>
          <p:cNvSpPr/>
          <p:nvPr/>
        </p:nvSpPr>
        <p:spPr>
          <a:xfrm>
            <a:off x="4180731" y="192669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513ED5-80F6-3604-1006-C46938C5DC4A}"/>
              </a:ext>
            </a:extLst>
          </p:cNvPr>
          <p:cNvSpPr/>
          <p:nvPr/>
        </p:nvSpPr>
        <p:spPr>
          <a:xfrm>
            <a:off x="5662379"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2D749D-9CFF-0623-CE30-C9DD2D9FA668}"/>
              </a:ext>
            </a:extLst>
          </p:cNvPr>
          <p:cNvSpPr/>
          <p:nvPr/>
        </p:nvSpPr>
        <p:spPr>
          <a:xfrm>
            <a:off x="7144027" y="192669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53AAC8-7B00-825D-B45B-A6469B0AA4C2}"/>
              </a:ext>
            </a:extLst>
          </p:cNvPr>
          <p:cNvSpPr/>
          <p:nvPr/>
        </p:nvSpPr>
        <p:spPr>
          <a:xfrm>
            <a:off x="8825887"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BE562-B925-CBB5-07CC-FD3BFBB42E81}"/>
              </a:ext>
            </a:extLst>
          </p:cNvPr>
          <p:cNvSpPr txBox="1"/>
          <p:nvPr/>
        </p:nvSpPr>
        <p:spPr>
          <a:xfrm>
            <a:off x="7772400" y="2223421"/>
            <a:ext cx="1968357" cy="646331"/>
          </a:xfrm>
          <a:prstGeom prst="rect">
            <a:avLst/>
          </a:prstGeom>
          <a:noFill/>
        </p:spPr>
        <p:txBody>
          <a:bodyPr wrap="square">
            <a:spAutoFit/>
          </a:bodyPr>
          <a:lstStyle/>
          <a:p>
            <a:r>
              <a:rPr lang="en-US" b="1" dirty="0"/>
              <a:t>Prediction with</a:t>
            </a:r>
          </a:p>
          <a:p>
            <a:r>
              <a:rPr lang="en-US" b="1" dirty="0"/>
              <a:t>Python</a:t>
            </a:r>
          </a:p>
        </p:txBody>
      </p:sp>
      <p:sp>
        <p:nvSpPr>
          <p:cNvPr id="15" name="TextBox 14">
            <a:extLst>
              <a:ext uri="{FF2B5EF4-FFF2-40B4-BE49-F238E27FC236}">
                <a16:creationId xmlns:a16="http://schemas.microsoft.com/office/drawing/2014/main" id="{1FBA4865-4B8D-9C31-CFE5-16C02F31ED29}"/>
              </a:ext>
            </a:extLst>
          </p:cNvPr>
          <p:cNvSpPr txBox="1"/>
          <p:nvPr/>
        </p:nvSpPr>
        <p:spPr>
          <a:xfrm>
            <a:off x="3276600" y="228600"/>
            <a:ext cx="3124200" cy="584775"/>
          </a:xfrm>
          <a:prstGeom prst="rect">
            <a:avLst/>
          </a:prstGeom>
          <a:noFill/>
        </p:spPr>
        <p:txBody>
          <a:bodyPr wrap="square" rtlCol="0">
            <a:spAutoFit/>
          </a:bodyPr>
          <a:lstStyle/>
          <a:p>
            <a:r>
              <a:rPr lang="en-US" sz="3200" b="1" dirty="0"/>
              <a:t>The Final Stop </a:t>
            </a:r>
          </a:p>
        </p:txBody>
      </p:sp>
      <p:sp>
        <p:nvSpPr>
          <p:cNvPr id="22" name="TextBox 21">
            <a:extLst>
              <a:ext uri="{FF2B5EF4-FFF2-40B4-BE49-F238E27FC236}">
                <a16:creationId xmlns:a16="http://schemas.microsoft.com/office/drawing/2014/main" id="{547BE9D1-C72B-46FD-8938-BF5FE91618BA}"/>
              </a:ext>
            </a:extLst>
          </p:cNvPr>
          <p:cNvSpPr txBox="1"/>
          <p:nvPr/>
        </p:nvSpPr>
        <p:spPr>
          <a:xfrm>
            <a:off x="184483" y="2385356"/>
            <a:ext cx="5029200" cy="400110"/>
          </a:xfrm>
          <a:prstGeom prst="rect">
            <a:avLst/>
          </a:prstGeom>
          <a:noFill/>
        </p:spPr>
        <p:txBody>
          <a:bodyPr wrap="square">
            <a:spAutoFit/>
          </a:bodyPr>
          <a:lstStyle/>
          <a:p>
            <a:r>
              <a:rPr lang="en-US" sz="2000" b="1" dirty="0"/>
              <a:t>Model Overview</a:t>
            </a:r>
          </a:p>
        </p:txBody>
      </p:sp>
      <p:sp>
        <p:nvSpPr>
          <p:cNvPr id="23" name="Rectangle: Rounded Corners 22">
            <a:extLst>
              <a:ext uri="{FF2B5EF4-FFF2-40B4-BE49-F238E27FC236}">
                <a16:creationId xmlns:a16="http://schemas.microsoft.com/office/drawing/2014/main" id="{DAD025F6-7554-45F4-89D1-A258B9D823D4}"/>
              </a:ext>
            </a:extLst>
          </p:cNvPr>
          <p:cNvSpPr/>
          <p:nvPr/>
        </p:nvSpPr>
        <p:spPr>
          <a:xfrm>
            <a:off x="304800" y="3197707"/>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BE2ABA29-C0E8-C3E3-4DC3-BA0E93B36DED}"/>
              </a:ext>
            </a:extLst>
          </p:cNvPr>
          <p:cNvSpPr txBox="1"/>
          <p:nvPr/>
        </p:nvSpPr>
        <p:spPr>
          <a:xfrm>
            <a:off x="364958" y="3399303"/>
            <a:ext cx="9435957" cy="4247317"/>
          </a:xfrm>
          <a:prstGeom prst="rect">
            <a:avLst/>
          </a:prstGeom>
          <a:noFill/>
        </p:spPr>
        <p:txBody>
          <a:bodyPr wrap="square">
            <a:spAutoFit/>
          </a:bodyPr>
          <a:lstStyle/>
          <a:p>
            <a:pPr algn="ctr"/>
            <a:r>
              <a:rPr lang="en-US" dirty="0">
                <a:solidFill>
                  <a:schemeClr val="tx1"/>
                </a:solidFill>
              </a:rPr>
              <a:t>I used a </a:t>
            </a:r>
            <a:r>
              <a:rPr lang="en-US" b="1" dirty="0">
                <a:solidFill>
                  <a:schemeClr val="tx1"/>
                </a:solidFill>
              </a:rPr>
              <a:t>Random Forest Classifier</a:t>
            </a:r>
            <a:r>
              <a:rPr lang="en-US" dirty="0">
                <a:solidFill>
                  <a:schemeClr val="tx1"/>
                </a:solidFill>
              </a:rPr>
              <a:t> to predict whether a passenger will request a </a:t>
            </a:r>
            <a:r>
              <a:rPr lang="en-US" b="1" dirty="0">
                <a:solidFill>
                  <a:schemeClr val="tx1"/>
                </a:solidFill>
              </a:rPr>
              <a:t>refund</a:t>
            </a:r>
            <a:r>
              <a:rPr lang="en-US" dirty="0">
                <a:solidFill>
                  <a:schemeClr val="tx1"/>
                </a:solidFill>
              </a:rPr>
              <a:t> or not</a:t>
            </a:r>
            <a:endParaRPr lang="ar-EG" dirty="0">
              <a:solidFill>
                <a:schemeClr val="tx1"/>
              </a:solidFill>
            </a:endParaRPr>
          </a:p>
          <a:p>
            <a:pPr>
              <a:buNone/>
            </a:pPr>
            <a:r>
              <a:rPr lang="en-US" b="1" dirty="0">
                <a:solidFill>
                  <a:schemeClr val="tx1"/>
                </a:solidFill>
              </a:rPr>
              <a:t>Features (Model Inputs)</a:t>
            </a:r>
          </a:p>
          <a:p>
            <a:pPr>
              <a:buNone/>
            </a:pPr>
            <a:r>
              <a:rPr lang="en-US" dirty="0">
                <a:solidFill>
                  <a:schemeClr val="tx1"/>
                </a:solidFill>
              </a:rPr>
              <a:t>The model uses the following input features:</a:t>
            </a:r>
          </a:p>
          <a:p>
            <a:pPr>
              <a:buFont typeface="Arial" panose="020B0604020202020204" pitchFamily="34" charset="0"/>
              <a:buChar char="•"/>
            </a:pPr>
            <a:r>
              <a:rPr lang="en-US" b="1" dirty="0">
                <a:solidFill>
                  <a:schemeClr val="tx1"/>
                </a:solidFill>
              </a:rPr>
              <a:t>Purchase Type</a:t>
            </a:r>
            <a:r>
              <a:rPr lang="ar-EG" b="1" dirty="0">
                <a:solidFill>
                  <a:schemeClr val="tx1"/>
                </a:solidFill>
              </a:rPr>
              <a:t> </a:t>
            </a:r>
            <a:r>
              <a:rPr lang="en-US" b="1" dirty="0">
                <a:solidFill>
                  <a:schemeClr val="tx1"/>
                </a:solidFill>
              </a:rPr>
              <a:t>, Payment Method ,</a:t>
            </a:r>
            <a:r>
              <a:rPr lang="en-US" b="1" dirty="0" err="1">
                <a:solidFill>
                  <a:schemeClr val="tx1"/>
                </a:solidFill>
              </a:rPr>
              <a:t>Railcard</a:t>
            </a:r>
            <a:r>
              <a:rPr lang="en-US" b="1" dirty="0">
                <a:solidFill>
                  <a:schemeClr val="tx1"/>
                </a:solidFill>
              </a:rPr>
              <a:t> ,</a:t>
            </a:r>
            <a:endParaRPr lang="en-US" dirty="0">
              <a:solidFill>
                <a:schemeClr val="tx1"/>
              </a:solidFill>
            </a:endParaRPr>
          </a:p>
          <a:p>
            <a:pPr>
              <a:buFont typeface="Arial" panose="020B0604020202020204" pitchFamily="34" charset="0"/>
              <a:buChar char="•"/>
            </a:pPr>
            <a:r>
              <a:rPr lang="en-US" b="1" dirty="0">
                <a:solidFill>
                  <a:schemeClr val="tx1"/>
                </a:solidFill>
              </a:rPr>
              <a:t>Ticket Class , Ticket Type ,Price , Departure Station</a:t>
            </a:r>
            <a:r>
              <a:rPr lang="en-US" dirty="0">
                <a:solidFill>
                  <a:schemeClr val="tx1"/>
                </a:solidFill>
              </a:rPr>
              <a:t> and </a:t>
            </a:r>
            <a:r>
              <a:rPr lang="en-US" b="1" dirty="0">
                <a:solidFill>
                  <a:schemeClr val="tx1"/>
                </a:solidFill>
              </a:rPr>
              <a:t>Arrival Destination </a:t>
            </a:r>
          </a:p>
          <a:p>
            <a:pPr>
              <a:buFont typeface="Arial" panose="020B0604020202020204" pitchFamily="34" charset="0"/>
              <a:buChar char="•"/>
            </a:pPr>
            <a:r>
              <a:rPr lang="en-US" dirty="0">
                <a:solidFill>
                  <a:schemeClr val="tx1"/>
                </a:solidFill>
              </a:rPr>
              <a:t>All categorical inputs were encoded using </a:t>
            </a:r>
            <a:r>
              <a:rPr lang="en-US" b="1" dirty="0">
                <a:solidFill>
                  <a:schemeClr val="tx1"/>
                </a:solidFill>
              </a:rPr>
              <a:t>One-Hot Encoding</a:t>
            </a:r>
            <a:r>
              <a:rPr lang="en-US" dirty="0">
                <a:solidFill>
                  <a:schemeClr val="tx1"/>
                </a:solidFill>
              </a:rPr>
              <a:t> to prepare them for the model. </a:t>
            </a:r>
          </a:p>
          <a:p>
            <a:pPr>
              <a:buFont typeface="Arial" panose="020B0604020202020204" pitchFamily="34" charset="0"/>
              <a:buChar char="•"/>
            </a:pPr>
            <a:r>
              <a:rPr lang="en-US" dirty="0"/>
              <a:t>Target Variable (Model Output)</a:t>
            </a:r>
          </a:p>
          <a:p>
            <a:pPr>
              <a:buFont typeface="Arial" panose="020B0604020202020204" pitchFamily="34" charset="0"/>
              <a:buChar char="•"/>
            </a:pPr>
            <a:r>
              <a:rPr lang="en-US" dirty="0"/>
              <a:t>The target is </a:t>
            </a:r>
            <a:r>
              <a:rPr lang="en-US" b="1" dirty="0"/>
              <a:t>Refund Requested</a:t>
            </a:r>
            <a:r>
              <a:rPr lang="en-US" dirty="0"/>
              <a:t>:</a:t>
            </a:r>
          </a:p>
          <a:p>
            <a:pPr>
              <a:buFont typeface="Arial" panose="020B0604020202020204" pitchFamily="34" charset="0"/>
              <a:buChar char="•"/>
            </a:pPr>
            <a:r>
              <a:rPr lang="en-US" dirty="0"/>
              <a:t>The model predicts the </a:t>
            </a:r>
            <a:r>
              <a:rPr lang="en-US" b="1" dirty="0"/>
              <a:t>probability</a:t>
            </a:r>
            <a:r>
              <a:rPr lang="en-US" dirty="0"/>
              <a:t> of refund request. If the probability is </a:t>
            </a:r>
            <a:r>
              <a:rPr lang="en-US" b="1" dirty="0"/>
              <a:t>greater than 50%</a:t>
            </a:r>
            <a:r>
              <a:rPr lang="en-US" dirty="0"/>
              <a:t>, the system predicts </a:t>
            </a:r>
            <a:r>
              <a:rPr lang="en-US" b="1" dirty="0"/>
              <a:t>"Yes"</a:t>
            </a:r>
            <a:r>
              <a:rPr lang="en-US" dirty="0"/>
              <a:t>, otherwise </a:t>
            </a:r>
            <a:r>
              <a:rPr lang="en-US" b="1" dirty="0"/>
              <a:t>"No"</a:t>
            </a:r>
            <a:r>
              <a:rPr lang="en-US" dirty="0"/>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9F6BE4C1-FF6D-12EF-6A5B-BD0AC173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9071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AI-generated content may be incorrect.">
            <a:extLst>
              <a:ext uri="{FF2B5EF4-FFF2-40B4-BE49-F238E27FC236}">
                <a16:creationId xmlns:a16="http://schemas.microsoft.com/office/drawing/2014/main" id="{2A9A68B1-9A4D-12AA-EA5F-924AA62BE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25" y="2133600"/>
            <a:ext cx="1854149" cy="1625549"/>
          </a:xfrm>
          <a:prstGeom prst="rect">
            <a:avLst/>
          </a:prstGeom>
        </p:spPr>
      </p:pic>
      <p:sp>
        <p:nvSpPr>
          <p:cNvPr id="4" name="TextBox 3">
            <a:extLst>
              <a:ext uri="{FF2B5EF4-FFF2-40B4-BE49-F238E27FC236}">
                <a16:creationId xmlns:a16="http://schemas.microsoft.com/office/drawing/2014/main" id="{058825E0-363A-09EC-4822-B254F4D47230}"/>
              </a:ext>
            </a:extLst>
          </p:cNvPr>
          <p:cNvSpPr txBox="1"/>
          <p:nvPr/>
        </p:nvSpPr>
        <p:spPr>
          <a:xfrm>
            <a:off x="4191000" y="3720864"/>
            <a:ext cx="2590800" cy="584775"/>
          </a:xfrm>
          <a:prstGeom prst="rect">
            <a:avLst/>
          </a:prstGeom>
          <a:noFill/>
        </p:spPr>
        <p:txBody>
          <a:bodyPr wrap="square" rtlCol="0">
            <a:spAutoFit/>
          </a:bodyPr>
          <a:lstStyle/>
          <a:p>
            <a:r>
              <a:rPr lang="en-US" sz="3200" b="1" dirty="0"/>
              <a:t>GitHub :</a:t>
            </a:r>
          </a:p>
        </p:txBody>
      </p:sp>
      <p:sp>
        <p:nvSpPr>
          <p:cNvPr id="7" name="TextBox 6">
            <a:extLst>
              <a:ext uri="{FF2B5EF4-FFF2-40B4-BE49-F238E27FC236}">
                <a16:creationId xmlns:a16="http://schemas.microsoft.com/office/drawing/2014/main" id="{557A22E5-F8D6-827F-AAF7-2462F9EB5E19}"/>
              </a:ext>
            </a:extLst>
          </p:cNvPr>
          <p:cNvSpPr txBox="1"/>
          <p:nvPr/>
        </p:nvSpPr>
        <p:spPr>
          <a:xfrm>
            <a:off x="3733800" y="4305639"/>
            <a:ext cx="5029200" cy="369332"/>
          </a:xfrm>
          <a:prstGeom prst="rect">
            <a:avLst/>
          </a:prstGeom>
          <a:noFill/>
        </p:spPr>
        <p:txBody>
          <a:bodyPr wrap="square">
            <a:spAutoFit/>
          </a:bodyPr>
          <a:lstStyle/>
          <a:p>
            <a:r>
              <a:rPr lang="en-US" dirty="0">
                <a:hlinkClick r:id="rId3"/>
              </a:rPr>
              <a:t>GitHub - omar3lii/Pro-DEPI</a:t>
            </a:r>
            <a:endParaRPr lang="en-US" dirty="0"/>
          </a:p>
        </p:txBody>
      </p:sp>
    </p:spTree>
    <p:extLst>
      <p:ext uri="{BB962C8B-B14F-4D97-AF65-F5344CB8AC3E}">
        <p14:creationId xmlns:p14="http://schemas.microsoft.com/office/powerpoint/2010/main" val="349392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DFA0DF-E9D9-EB4D-9A18-25FB577FABE2}"/>
              </a:ext>
            </a:extLst>
          </p:cNvPr>
          <p:cNvSpPr txBox="1"/>
          <p:nvPr/>
        </p:nvSpPr>
        <p:spPr>
          <a:xfrm>
            <a:off x="3200400" y="3733800"/>
            <a:ext cx="4724400" cy="830997"/>
          </a:xfrm>
          <a:prstGeom prst="rect">
            <a:avLst/>
          </a:prstGeom>
          <a:noFill/>
        </p:spPr>
        <p:txBody>
          <a:bodyPr wrap="square" rtlCol="0">
            <a:spAutoFit/>
          </a:bodyPr>
          <a:lstStyle/>
          <a:p>
            <a:r>
              <a:rPr lang="en-US" sz="4800" b="1" dirty="0"/>
              <a:t>Thank You </a:t>
            </a:r>
          </a:p>
        </p:txBody>
      </p:sp>
    </p:spTree>
    <p:extLst>
      <p:ext uri="{BB962C8B-B14F-4D97-AF65-F5344CB8AC3E}">
        <p14:creationId xmlns:p14="http://schemas.microsoft.com/office/powerpoint/2010/main" val="422906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E1375DF-330C-128E-00EC-9F64037E4E8B}"/>
                  </a:ext>
                </a:extLst>
              </p14:cNvPr>
              <p14:cNvContentPartPr/>
              <p14:nvPr/>
            </p14:nvContentPartPr>
            <p14:xfrm>
              <a:off x="6799768" y="6700030"/>
              <a:ext cx="736560" cy="269640"/>
            </p14:xfrm>
          </p:contentPart>
        </mc:Choice>
        <mc:Fallback>
          <p:pic>
            <p:nvPicPr>
              <p:cNvPr id="3" name="Ink 2">
                <a:extLst>
                  <a:ext uri="{FF2B5EF4-FFF2-40B4-BE49-F238E27FC236}">
                    <a16:creationId xmlns:a16="http://schemas.microsoft.com/office/drawing/2014/main" id="{EE1375DF-330C-128E-00EC-9F64037E4E8B}"/>
                  </a:ext>
                </a:extLst>
              </p:cNvPr>
              <p:cNvPicPr/>
              <p:nvPr/>
            </p:nvPicPr>
            <p:blipFill>
              <a:blip r:embed="rId5"/>
              <a:stretch>
                <a:fillRect/>
              </a:stretch>
            </p:blipFill>
            <p:spPr>
              <a:xfrm>
                <a:off x="6736768" y="6637030"/>
                <a:ext cx="8622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9F0AAA1-CAF9-9890-C262-02B99592551A}"/>
                  </a:ext>
                </a:extLst>
              </p14:cNvPr>
              <p14:cNvContentPartPr/>
              <p14:nvPr/>
            </p14:nvContentPartPr>
            <p14:xfrm>
              <a:off x="12165568" y="5764750"/>
              <a:ext cx="360" cy="360"/>
            </p14:xfrm>
          </p:contentPart>
        </mc:Choice>
        <mc:Fallback>
          <p:pic>
            <p:nvPicPr>
              <p:cNvPr id="5" name="Ink 4">
                <a:extLst>
                  <a:ext uri="{FF2B5EF4-FFF2-40B4-BE49-F238E27FC236}">
                    <a16:creationId xmlns:a16="http://schemas.microsoft.com/office/drawing/2014/main" id="{79F0AAA1-CAF9-9890-C262-02B99592551A}"/>
                  </a:ext>
                </a:extLst>
              </p:cNvPr>
              <p:cNvPicPr/>
              <p:nvPr/>
            </p:nvPicPr>
            <p:blipFill>
              <a:blip r:embed="rId7"/>
              <a:stretch>
                <a:fillRect/>
              </a:stretch>
            </p:blipFill>
            <p:spPr>
              <a:xfrm>
                <a:off x="12102928" y="5702110"/>
                <a:ext cx="126000" cy="126000"/>
              </a:xfrm>
              <a:prstGeom prst="rect">
                <a:avLst/>
              </a:prstGeom>
            </p:spPr>
          </p:pic>
        </mc:Fallback>
      </mc:AlternateContent>
    </p:spTree>
    <p:extLst>
      <p:ext uri="{BB962C8B-B14F-4D97-AF65-F5344CB8AC3E}">
        <p14:creationId xmlns:p14="http://schemas.microsoft.com/office/powerpoint/2010/main" val="232267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75786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9395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(SQL)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171" y="2149812"/>
            <a:ext cx="8381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2E390C-B7A4-85B9-668F-AAD3CFB54D1C}"/>
              </a:ext>
            </a:extLst>
          </p:cNvPr>
          <p:cNvSpPr txBox="1"/>
          <p:nvPr/>
        </p:nvSpPr>
        <p:spPr>
          <a:xfrm>
            <a:off x="3265448" y="152400"/>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cxnSp>
        <p:nvCxnSpPr>
          <p:cNvPr id="18" name="Straight Connector 17">
            <a:extLst>
              <a:ext uri="{FF2B5EF4-FFF2-40B4-BE49-F238E27FC236}">
                <a16:creationId xmlns:a16="http://schemas.microsoft.com/office/drawing/2014/main" id="{DB4A1EF8-0DFB-233F-81E2-5780E89802BE}"/>
              </a:ext>
            </a:extLst>
          </p:cNvPr>
          <p:cNvCxnSpPr>
            <a:cxnSpLocks/>
          </p:cNvCxnSpPr>
          <p:nvPr/>
        </p:nvCxnSpPr>
        <p:spPr>
          <a:xfrm>
            <a:off x="762000" y="1758027"/>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C84DED-F8D3-1BCE-CB8F-FCBE9A97E24A}"/>
              </a:ext>
            </a:extLst>
          </p:cNvPr>
          <p:cNvSpPr/>
          <p:nvPr/>
        </p:nvSpPr>
        <p:spPr>
          <a:xfrm>
            <a:off x="1017223" y="164373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BABC89-250E-13F3-28E2-C400C77A151D}"/>
              </a:ext>
            </a:extLst>
          </p:cNvPr>
          <p:cNvSpPr/>
          <p:nvPr/>
        </p:nvSpPr>
        <p:spPr>
          <a:xfrm>
            <a:off x="2699083" y="1634054"/>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EE41F6-AD25-44AA-99BE-801A8C245CA7}"/>
              </a:ext>
            </a:extLst>
          </p:cNvPr>
          <p:cNvSpPr/>
          <p:nvPr/>
        </p:nvSpPr>
        <p:spPr>
          <a:xfrm>
            <a:off x="4180731" y="162731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54B75C-CDB6-CCB1-BB8B-AD55A98374CF}"/>
              </a:ext>
            </a:extLst>
          </p:cNvPr>
          <p:cNvSpPr/>
          <p:nvPr/>
        </p:nvSpPr>
        <p:spPr>
          <a:xfrm>
            <a:off x="5662379" y="164373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CBE779-BEEC-4572-0A11-653A2521DCE7}"/>
              </a:ext>
            </a:extLst>
          </p:cNvPr>
          <p:cNvSpPr/>
          <p:nvPr/>
        </p:nvSpPr>
        <p:spPr>
          <a:xfrm>
            <a:off x="7144027" y="162731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8D4AE4-8769-6123-FCC1-EB0030DF9FC6}"/>
              </a:ext>
            </a:extLst>
          </p:cNvPr>
          <p:cNvSpPr/>
          <p:nvPr/>
        </p:nvSpPr>
        <p:spPr>
          <a:xfrm>
            <a:off x="8873534" y="163405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E0A8D2-F858-6D2F-DEF8-785F8FAFADF8}"/>
              </a:ext>
            </a:extLst>
          </p:cNvPr>
          <p:cNvSpPr txBox="1"/>
          <p:nvPr/>
        </p:nvSpPr>
        <p:spPr>
          <a:xfrm>
            <a:off x="3395871" y="1970200"/>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28" name="Rectangle: Rounded Corners 27">
            <a:extLst>
              <a:ext uri="{FF2B5EF4-FFF2-40B4-BE49-F238E27FC236}">
                <a16:creationId xmlns:a16="http://schemas.microsoft.com/office/drawing/2014/main" id="{D5BA7124-9912-EA5E-58CE-4CE43B734E5A}"/>
              </a:ext>
            </a:extLst>
          </p:cNvPr>
          <p:cNvSpPr/>
          <p:nvPr/>
        </p:nvSpPr>
        <p:spPr>
          <a:xfrm>
            <a:off x="121522" y="2945906"/>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I designed the </a:t>
            </a:r>
            <a:r>
              <a:rPr lang="en-US" sz="3200" b="1" dirty="0">
                <a:solidFill>
                  <a:schemeClr val="tx1"/>
                </a:solidFill>
              </a:rPr>
              <a:t>ERD (Entity Relationship Diagram)</a:t>
            </a:r>
            <a:r>
              <a:rPr lang="en-US" sz="3200" dirty="0">
                <a:solidFill>
                  <a:schemeClr val="tx1"/>
                </a:solidFill>
              </a:rPr>
              <a:t> and performed </a:t>
            </a:r>
            <a:r>
              <a:rPr lang="en-US" sz="3200" b="1" dirty="0">
                <a:solidFill>
                  <a:schemeClr val="tx1"/>
                </a:solidFill>
              </a:rPr>
              <a:t>data mapping</a:t>
            </a:r>
            <a:r>
              <a:rPr lang="en-US" sz="3200" dirty="0">
                <a:solidFill>
                  <a:schemeClr val="tx1"/>
                </a:solidFill>
              </a:rPr>
              <a:t> for the project.</a:t>
            </a:r>
            <a:br>
              <a:rPr lang="ar-EG" sz="3200" dirty="0">
                <a:solidFill>
                  <a:schemeClr val="tx1"/>
                </a:solidFill>
              </a:rPr>
            </a:br>
            <a:r>
              <a:rPr lang="en-US" sz="3200" dirty="0">
                <a:solidFill>
                  <a:schemeClr val="tx1"/>
                </a:solidFill>
              </a:rPr>
              <a:t>To Clearly visualizes the structure and relationships between tables</a:t>
            </a:r>
          </a:p>
          <a:p>
            <a:r>
              <a:rPr lang="en-US" sz="3200" dirty="0">
                <a:solidFill>
                  <a:schemeClr val="tx1"/>
                </a:solidFill>
              </a:rPr>
              <a:t>Makes database design more organized and easy to </a:t>
            </a:r>
            <a:r>
              <a:rPr lang="en-US" sz="3200" dirty="0" err="1">
                <a:solidFill>
                  <a:schemeClr val="tx1"/>
                </a:solidFill>
              </a:rPr>
              <a:t>understandSimplifies</a:t>
            </a:r>
            <a:r>
              <a:rPr lang="en-US" sz="3200" dirty="0">
                <a:solidFill>
                  <a:schemeClr val="tx1"/>
                </a:solidFill>
              </a:rPr>
              <a:t> integration between different systems or sources</a:t>
            </a:r>
          </a:p>
        </p:txBody>
      </p:sp>
    </p:spTree>
    <p:extLst>
      <p:ext uri="{BB962C8B-B14F-4D97-AF65-F5344CB8AC3E}">
        <p14:creationId xmlns:p14="http://schemas.microsoft.com/office/powerpoint/2010/main" val="1853279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731</TotalTime>
  <Words>726</Words>
  <Application>Microsoft Office PowerPoint</Application>
  <PresentationFormat>Custom</PresentationFormat>
  <Paragraphs>88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12</cp:revision>
  <dcterms:created xsi:type="dcterms:W3CDTF">2025-05-15T15:44:28Z</dcterms:created>
  <dcterms:modified xsi:type="dcterms:W3CDTF">2025-05-16T19:39:32Z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